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4A37C-BB1D-47A0-A8ED-C912FCB4C8F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E9DCE-A74D-4BC0-82DB-6BFE15B9D8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http://www.coasttocoasttickets.com/images/categories/iceskating_l.gi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2007_Template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457200" y="990600"/>
            <a:ext cx="8153400" cy="563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Propósito</a:t>
            </a: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# 53: ¿</a:t>
            </a:r>
            <a:r>
              <a:rPr lang="en-US" sz="3200" b="1" noProof="0" dirty="0" err="1" smtClean="0"/>
              <a:t>Cómo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pasaste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tú</a:t>
            </a:r>
            <a:r>
              <a:rPr lang="en-US" sz="3200" b="1" dirty="0" smtClean="0"/>
              <a:t> el </a:t>
            </a:r>
            <a:r>
              <a:rPr lang="en-US" sz="3200" b="1" dirty="0" err="1" smtClean="0"/>
              <a:t>día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ayer</a:t>
            </a: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3200" b="1" dirty="0" smtClean="0"/>
              <a:t> La </a:t>
            </a:r>
            <a:r>
              <a:rPr lang="en-US" sz="3200" b="1" dirty="0" err="1" smtClean="0"/>
              <a:t>Actividad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Inicial</a:t>
            </a:r>
            <a:endParaRPr lang="en-US" sz="32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4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Copien</a:t>
            </a:r>
            <a:r>
              <a:rPr kumimoji="0" lang="en-US" sz="3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con el </a:t>
            </a:r>
            <a:r>
              <a:rPr kumimoji="0" lang="en-US" sz="34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verbo</a:t>
            </a:r>
            <a:r>
              <a:rPr kumimoji="0" lang="en-US" sz="3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en el </a:t>
            </a:r>
            <a:r>
              <a:rPr kumimoji="0" lang="en-US" sz="34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pasado</a:t>
            </a:r>
            <a:r>
              <a:rPr kumimoji="0" lang="en-US" sz="3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3600" b="1" dirty="0" smtClean="0"/>
              <a:t>Brandon y Pablo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________ en el </a:t>
            </a:r>
            <a:r>
              <a:rPr kumimoji="0" lang="en-U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agua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 (</a:t>
            </a:r>
            <a:r>
              <a:rPr kumimoji="0" lang="en-U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esquiar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¿__________  tú tenis ayer?(jugar)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Nico</a:t>
            </a:r>
            <a:r>
              <a:rPr kumimoji="0" lang="es-ES" sz="360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y yo</a:t>
            </a: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__________ muy buenas notas. (sacar)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sz="3600" b="1" dirty="0" err="1" smtClean="0"/>
              <a:t>Dewi</a:t>
            </a: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_______la semana pasada.(patinar)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Yo ________ tarde.(llegar)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4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0" y="24384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esquiaron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6400" y="3048000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 err="1" smtClean="0">
                <a:solidFill>
                  <a:srgbClr val="FF0000"/>
                </a:solidFill>
              </a:rPr>
              <a:t>Jugaste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4200" y="39624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sacamos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62200" y="5029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patinó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5626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llegué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atin typeface="+mj-lt"/>
                <a:ea typeface="+mj-ea"/>
                <a:cs typeface="+mj-cs"/>
              </a:rPr>
              <a:t/>
            </a:r>
            <a:br>
              <a:rPr lang="es-ES" sz="2000" b="1" dirty="0">
                <a:latin typeface="+mj-lt"/>
                <a:ea typeface="+mj-ea"/>
                <a:cs typeface="+mj-cs"/>
              </a:rPr>
            </a:br>
            <a:r>
              <a:rPr lang="es-ES" sz="2000" b="1" dirty="0">
                <a:latin typeface="+mj-lt"/>
                <a:ea typeface="+mj-ea"/>
                <a:cs typeface="+mj-cs"/>
              </a:rPr>
              <a:t>Me llamo </a:t>
            </a:r>
            <a:r>
              <a:rPr lang="es-ES" sz="2000" b="1" dirty="0" smtClean="0">
                <a:latin typeface="+mj-lt"/>
                <a:ea typeface="+mj-ea"/>
                <a:cs typeface="+mj-cs"/>
              </a:rPr>
              <a:t>______________ </a:t>
            </a:r>
            <a:r>
              <a:rPr lang="es-ES" sz="2000" b="1" dirty="0">
                <a:latin typeface="+mj-lt"/>
                <a:ea typeface="+mj-ea"/>
                <a:cs typeface="+mj-cs"/>
              </a:rPr>
              <a:t>Clase 7IM</a:t>
            </a:r>
            <a:r>
              <a:rPr lang="en-US" sz="2000" b="1" dirty="0">
                <a:latin typeface="+mj-lt"/>
                <a:ea typeface="+mj-ea"/>
                <a:cs typeface="+mj-cs"/>
              </a:rPr>
              <a:t/>
            </a:r>
            <a:br>
              <a:rPr lang="en-US" sz="2000" b="1" dirty="0">
                <a:latin typeface="+mj-lt"/>
                <a:ea typeface="+mj-ea"/>
                <a:cs typeface="+mj-cs"/>
              </a:rPr>
            </a:br>
            <a:r>
              <a:rPr lang="es-ES" sz="2000" b="1" dirty="0">
                <a:latin typeface="+mj-lt"/>
                <a:ea typeface="+mj-ea"/>
                <a:cs typeface="+mj-cs"/>
              </a:rPr>
              <a:t>La fecha es el </a:t>
            </a:r>
            <a:r>
              <a:rPr lang="es-ES" sz="2000" b="1" dirty="0" smtClean="0">
                <a:latin typeface="+mj-lt"/>
                <a:ea typeface="+mj-ea"/>
                <a:cs typeface="+mj-cs"/>
              </a:rPr>
              <a:t>16 </a:t>
            </a:r>
            <a:r>
              <a:rPr lang="es-ES" sz="2000" b="1" dirty="0">
                <a:latin typeface="+mj-lt"/>
                <a:ea typeface="+mj-ea"/>
                <a:cs typeface="+mj-cs"/>
              </a:rPr>
              <a:t>de marzo del 2012</a:t>
            </a:r>
            <a:r>
              <a:rPr lang="en-US" sz="2000" b="1" dirty="0">
                <a:latin typeface="+mj-lt"/>
                <a:ea typeface="+mj-ea"/>
                <a:cs typeface="+mj-cs"/>
              </a:rPr>
              <a:t/>
            </a:r>
            <a:br>
              <a:rPr lang="en-US" sz="2000" b="1" dirty="0">
                <a:latin typeface="+mj-lt"/>
                <a:ea typeface="+mj-ea"/>
                <a:cs typeface="+mj-cs"/>
              </a:rPr>
            </a:br>
            <a:endParaRPr 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7000" y="6096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4 minutes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7762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rgbClr val="002060"/>
                </a:solidFill>
                <a:latin typeface="Comic Sans MS" pitchFamily="66" charset="0"/>
              </a:rPr>
              <a:t>Lean la </a:t>
            </a:r>
            <a:r>
              <a:rPr lang="en-US" i="1" dirty="0" err="1" smtClean="0">
                <a:solidFill>
                  <a:srgbClr val="002060"/>
                </a:solidFill>
                <a:latin typeface="Comic Sans MS" pitchFamily="66" charset="0"/>
              </a:rPr>
              <a:t>carta</a:t>
            </a:r>
            <a:r>
              <a:rPr lang="en-US" i="1" dirty="0" smtClean="0">
                <a:solidFill>
                  <a:srgbClr val="002060"/>
                </a:solidFill>
                <a:latin typeface="Comic Sans MS" pitchFamily="66" charset="0"/>
              </a:rPr>
              <a:t> de Isabella en </a:t>
            </a:r>
            <a:r>
              <a:rPr lang="en-US" i="1" dirty="0" err="1" smtClean="0">
                <a:solidFill>
                  <a:srgbClr val="002060"/>
                </a:solidFill>
                <a:latin typeface="Comic Sans MS" pitchFamily="66" charset="0"/>
              </a:rPr>
              <a:t>silencio</a:t>
            </a:r>
            <a:r>
              <a:rPr lang="en-US" i="1" dirty="0" smtClean="0">
                <a:solidFill>
                  <a:srgbClr val="002060"/>
                </a:solidFill>
                <a:latin typeface="Comic Sans MS" pitchFamily="66" charset="0"/>
              </a:rPr>
              <a:t>. </a:t>
            </a:r>
            <a:br>
              <a:rPr lang="en-US" i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i="1" dirty="0" smtClean="0">
                <a:solidFill>
                  <a:srgbClr val="002060"/>
                </a:solidFill>
                <a:latin typeface="Comic Sans MS" pitchFamily="66" charset="0"/>
              </a:rPr>
              <a:t>( 4 minutes)</a:t>
            </a:r>
            <a:endParaRPr lang="en-US" i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30562"/>
          </a:xfrm>
        </p:spPr>
        <p:txBody>
          <a:bodyPr>
            <a:normAutofit/>
          </a:bodyPr>
          <a:lstStyle/>
          <a:p>
            <a:r>
              <a:rPr lang="en-US" i="1" dirty="0" err="1" smtClean="0">
                <a:solidFill>
                  <a:srgbClr val="002060"/>
                </a:solidFill>
                <a:latin typeface="Comic Sans MS" pitchFamily="66" charset="0"/>
              </a:rPr>
              <a:t>Ahora</a:t>
            </a:r>
            <a:r>
              <a:rPr lang="en-US" i="1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en-US" i="1" dirty="0" err="1" smtClean="0">
                <a:solidFill>
                  <a:srgbClr val="002060"/>
                </a:solidFill>
                <a:latin typeface="Comic Sans MS" pitchFamily="66" charset="0"/>
              </a:rPr>
              <a:t>conteste</a:t>
            </a:r>
            <a:r>
              <a:rPr lang="en-US" i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Comic Sans MS" pitchFamily="66" charset="0"/>
              </a:rPr>
              <a:t>las</a:t>
            </a:r>
            <a:r>
              <a:rPr lang="en-US" i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  <a:latin typeface="Comic Sans MS" pitchFamily="66" charset="0"/>
              </a:rPr>
              <a:t>preguntas</a:t>
            </a:r>
            <a:r>
              <a:rPr lang="en-US" i="1" dirty="0" smtClean="0">
                <a:solidFill>
                  <a:srgbClr val="002060"/>
                </a:solidFill>
                <a:latin typeface="Comic Sans MS" pitchFamily="66" charset="0"/>
              </a:rPr>
              <a:t>  </a:t>
            </a:r>
            <a:r>
              <a:rPr lang="en-US" i="1" dirty="0" err="1" smtClean="0">
                <a:solidFill>
                  <a:srgbClr val="002060"/>
                </a:solidFill>
                <a:latin typeface="Comic Sans MS" pitchFamily="66" charset="0"/>
              </a:rPr>
              <a:t>individualmente</a:t>
            </a:r>
            <a:r>
              <a:rPr lang="en-US" i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pPr algn="l"/>
            <a:r>
              <a:rPr lang="es-ES" sz="2700" dirty="0" err="1" smtClean="0"/>
              <a:t>Comprehension</a:t>
            </a:r>
            <a:r>
              <a:rPr lang="es-ES" sz="2700" dirty="0" smtClean="0"/>
              <a:t> Guide				(12-15)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s-ES" sz="2700" dirty="0" smtClean="0"/>
              <a:t>Individualmente, conteste las preguntas con oraciones completas. </a:t>
            </a:r>
            <a:r>
              <a:rPr lang="en-US" sz="2700" dirty="0" smtClean="0"/>
              <a:t>(Answer the questions in complete sentences.) This activity will be collected after.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 fontScale="40000" lnSpcReduction="20000"/>
          </a:bodyPr>
          <a:lstStyle/>
          <a:p>
            <a:pPr lvl="0"/>
            <a:endParaRPr lang="es-ES" dirty="0" smtClean="0"/>
          </a:p>
          <a:p>
            <a:pPr lvl="0"/>
            <a:endParaRPr lang="es-ES" dirty="0" smtClean="0"/>
          </a:p>
          <a:p>
            <a:pPr marL="742950" lvl="0" indent="-742950">
              <a:buNone/>
            </a:pPr>
            <a:r>
              <a:rPr lang="es-ES" sz="4000" dirty="0" smtClean="0"/>
              <a:t>1</a:t>
            </a:r>
            <a:r>
              <a:rPr lang="es-ES" sz="5900" dirty="0" smtClean="0"/>
              <a:t>.¿Cuándo </a:t>
            </a:r>
            <a:r>
              <a:rPr lang="es-ES" sz="5900" dirty="0" err="1" smtClean="0"/>
              <a:t>Isabella</a:t>
            </a:r>
            <a:r>
              <a:rPr lang="es-ES" sz="5900" dirty="0" smtClean="0"/>
              <a:t> y su papá compraron los tiquetes?</a:t>
            </a:r>
          </a:p>
          <a:p>
            <a:pPr marL="742950" lvl="0" indent="-742950">
              <a:buNone/>
            </a:pPr>
            <a:endParaRPr lang="en-US" sz="5900" dirty="0" smtClean="0"/>
          </a:p>
          <a:p>
            <a:pPr marL="742950" indent="-742950">
              <a:buNone/>
            </a:pPr>
            <a:r>
              <a:rPr lang="en-US" sz="5900" dirty="0" smtClean="0"/>
              <a:t>_____________________________________________</a:t>
            </a:r>
          </a:p>
          <a:p>
            <a:pPr marL="742950" lvl="0" indent="-742950">
              <a:buNone/>
            </a:pPr>
            <a:r>
              <a:rPr lang="es-ES" sz="5900" dirty="0" smtClean="0"/>
              <a:t>2. ¿Quiénes pasaron un día en el patinadero?</a:t>
            </a:r>
          </a:p>
          <a:p>
            <a:pPr marL="742950" lvl="0" indent="-742950">
              <a:buNone/>
            </a:pPr>
            <a:endParaRPr lang="en-US" sz="5900" dirty="0" smtClean="0"/>
          </a:p>
          <a:p>
            <a:pPr marL="742950" indent="-742950">
              <a:buNone/>
            </a:pPr>
            <a:r>
              <a:rPr lang="en-US" sz="5900" dirty="0" smtClean="0"/>
              <a:t>_____________________________________________</a:t>
            </a:r>
          </a:p>
          <a:p>
            <a:pPr marL="742950" lvl="0" indent="-742950">
              <a:buNone/>
            </a:pPr>
            <a:r>
              <a:rPr lang="es-ES" sz="5900" dirty="0" smtClean="0"/>
              <a:t>3. ¿Por qué su papá se colocó hielo en la muñeca? </a:t>
            </a:r>
          </a:p>
          <a:p>
            <a:pPr marL="742950" lvl="0" indent="-742950">
              <a:buNone/>
            </a:pPr>
            <a:endParaRPr lang="en-US" sz="5900" dirty="0" smtClean="0"/>
          </a:p>
          <a:p>
            <a:pPr marL="742950" indent="-742950">
              <a:buNone/>
            </a:pPr>
            <a:r>
              <a:rPr lang="en-US" sz="5900" dirty="0" smtClean="0"/>
              <a:t>_____________________________________________</a:t>
            </a:r>
          </a:p>
          <a:p>
            <a:pPr marL="742950" lvl="0" indent="-742950">
              <a:buNone/>
            </a:pPr>
            <a:r>
              <a:rPr lang="es-ES" sz="5900" dirty="0" smtClean="0"/>
              <a:t>4. ¿Por qué </a:t>
            </a:r>
            <a:r>
              <a:rPr lang="es-ES" sz="5900" dirty="0" err="1" smtClean="0"/>
              <a:t>Isabella</a:t>
            </a:r>
            <a:r>
              <a:rPr lang="es-ES" sz="5900" dirty="0" smtClean="0"/>
              <a:t> patinó bien?</a:t>
            </a:r>
          </a:p>
          <a:p>
            <a:pPr marL="742950" lvl="0" indent="-742950">
              <a:buNone/>
            </a:pPr>
            <a:endParaRPr lang="en-US" sz="5900" dirty="0" smtClean="0"/>
          </a:p>
          <a:p>
            <a:pPr marL="742950" indent="-742950">
              <a:buNone/>
            </a:pPr>
            <a:r>
              <a:rPr lang="en-US" sz="4400" dirty="0" smtClean="0"/>
              <a:t>_____________________________________________________________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5908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7030A0"/>
                </a:solidFill>
              </a:rPr>
              <a:t>Ellos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compraron</a:t>
            </a:r>
            <a:r>
              <a:rPr lang="en-US" sz="2400" dirty="0" smtClean="0">
                <a:solidFill>
                  <a:srgbClr val="7030A0"/>
                </a:solidFill>
              </a:rPr>
              <a:t> los </a:t>
            </a:r>
            <a:r>
              <a:rPr lang="en-US" sz="2400" dirty="0" err="1" smtClean="0">
                <a:solidFill>
                  <a:srgbClr val="7030A0"/>
                </a:solidFill>
              </a:rPr>
              <a:t>tiquetes</a:t>
            </a:r>
            <a:r>
              <a:rPr lang="en-US" sz="2400" dirty="0" smtClean="0">
                <a:solidFill>
                  <a:srgbClr val="7030A0"/>
                </a:solidFill>
              </a:rPr>
              <a:t> la </a:t>
            </a:r>
            <a:r>
              <a:rPr lang="en-US" sz="2400" dirty="0" err="1" smtClean="0">
                <a:solidFill>
                  <a:srgbClr val="7030A0"/>
                </a:solidFill>
              </a:rPr>
              <a:t>semana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pasada</a:t>
            </a:r>
            <a:r>
              <a:rPr lang="en-US" sz="2400" dirty="0" smtClean="0">
                <a:solidFill>
                  <a:srgbClr val="7030A0"/>
                </a:solidFill>
              </a:rPr>
              <a:t>.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35814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Isabella y </a:t>
            </a:r>
            <a:r>
              <a:rPr lang="en-US" sz="2400" dirty="0" err="1" smtClean="0">
                <a:solidFill>
                  <a:srgbClr val="7030A0"/>
                </a:solidFill>
              </a:rPr>
              <a:t>su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papá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pasaron</a:t>
            </a:r>
            <a:r>
              <a:rPr lang="en-US" sz="2400" dirty="0" smtClean="0">
                <a:solidFill>
                  <a:srgbClr val="7030A0"/>
                </a:solidFill>
              </a:rPr>
              <a:t> un </a:t>
            </a:r>
            <a:r>
              <a:rPr lang="en-US" sz="2400" dirty="0" err="1" smtClean="0">
                <a:solidFill>
                  <a:srgbClr val="7030A0"/>
                </a:solidFill>
              </a:rPr>
              <a:t>día</a:t>
            </a:r>
            <a:r>
              <a:rPr lang="en-US" sz="2400" dirty="0" smtClean="0">
                <a:solidFill>
                  <a:srgbClr val="7030A0"/>
                </a:solidFill>
              </a:rPr>
              <a:t> en el </a:t>
            </a:r>
            <a:r>
              <a:rPr lang="en-US" sz="2400" dirty="0" err="1" smtClean="0">
                <a:solidFill>
                  <a:srgbClr val="7030A0"/>
                </a:solidFill>
              </a:rPr>
              <a:t>patinadero</a:t>
            </a:r>
            <a:r>
              <a:rPr lang="en-US" sz="2400" dirty="0" smtClean="0">
                <a:solidFill>
                  <a:srgbClr val="7030A0"/>
                </a:solidFill>
              </a:rPr>
              <a:t>.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46482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rgbClr val="7030A0"/>
                </a:solidFill>
              </a:rPr>
              <a:t>Su papá se colocó hielo porque se dañó la muñeca. 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57150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 smtClean="0">
                <a:solidFill>
                  <a:srgbClr val="7030A0"/>
                </a:solidFill>
              </a:rPr>
              <a:t>Isabella</a:t>
            </a:r>
            <a:r>
              <a:rPr lang="es-ES" sz="2400" dirty="0" smtClean="0">
                <a:solidFill>
                  <a:srgbClr val="7030A0"/>
                </a:solidFill>
              </a:rPr>
              <a:t> patinó bien porque practicó cada día con su madre. </a:t>
            </a:r>
            <a:endParaRPr lang="en-US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es-ES" dirty="0" smtClean="0"/>
              <a:t>5. ¿Cómo patinó </a:t>
            </a:r>
            <a:r>
              <a:rPr lang="es-ES" dirty="0" err="1" smtClean="0"/>
              <a:t>Isabella</a:t>
            </a:r>
            <a:r>
              <a:rPr lang="es-ES" dirty="0" smtClean="0"/>
              <a:t>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_________________________________________________________________________________</a:t>
            </a:r>
          </a:p>
          <a:p>
            <a:pPr lvl="0">
              <a:buNone/>
            </a:pPr>
            <a:r>
              <a:rPr lang="es-ES" dirty="0" smtClean="0"/>
              <a:t>6. ¿Jugaron tenis en una cancha cubierta?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_________________________________________________________________________________</a:t>
            </a:r>
          </a:p>
          <a:p>
            <a:pPr lvl="0">
              <a:buNone/>
            </a:pPr>
            <a:r>
              <a:rPr lang="es-ES" dirty="0" smtClean="0"/>
              <a:t>7.¿Te gusta patinar o no?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__________________________________________________________________________________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8382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Ella </a:t>
            </a:r>
            <a:r>
              <a:rPr lang="en-US" sz="2400" dirty="0" err="1" smtClean="0">
                <a:solidFill>
                  <a:srgbClr val="7030A0"/>
                </a:solidFill>
              </a:rPr>
              <a:t>patinó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como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una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bailarina</a:t>
            </a:r>
            <a:r>
              <a:rPr lang="en-US" sz="2400" dirty="0" smtClean="0">
                <a:solidFill>
                  <a:srgbClr val="7030A0"/>
                </a:solidFill>
              </a:rPr>
              <a:t>. Ella </a:t>
            </a:r>
            <a:r>
              <a:rPr lang="en-US" sz="2400" dirty="0" err="1" smtClean="0">
                <a:solidFill>
                  <a:srgbClr val="7030A0"/>
                </a:solidFill>
              </a:rPr>
              <a:t>saltó</a:t>
            </a:r>
            <a:r>
              <a:rPr lang="en-US" sz="2400" dirty="0" smtClean="0">
                <a:solidFill>
                  <a:srgbClr val="7030A0"/>
                </a:solidFill>
              </a:rPr>
              <a:t> y </a:t>
            </a:r>
            <a:r>
              <a:rPr lang="en-US" sz="2400" dirty="0" err="1" smtClean="0">
                <a:solidFill>
                  <a:srgbClr val="7030A0"/>
                </a:solidFill>
              </a:rPr>
              <a:t>giró</a:t>
            </a:r>
            <a:r>
              <a:rPr lang="en-US" sz="2400" dirty="0" smtClean="0">
                <a:solidFill>
                  <a:srgbClr val="7030A0"/>
                </a:solidFill>
              </a:rPr>
              <a:t>.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4384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7030A0"/>
                </a:solidFill>
              </a:rPr>
              <a:t>Sí</a:t>
            </a:r>
            <a:r>
              <a:rPr lang="en-US" sz="2400" dirty="0" smtClean="0">
                <a:solidFill>
                  <a:srgbClr val="7030A0"/>
                </a:solidFill>
              </a:rPr>
              <a:t>, </a:t>
            </a:r>
            <a:r>
              <a:rPr lang="en-US" sz="2400" dirty="0" err="1" smtClean="0">
                <a:solidFill>
                  <a:srgbClr val="7030A0"/>
                </a:solidFill>
              </a:rPr>
              <a:t>ellos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jugaron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tenis</a:t>
            </a:r>
            <a:r>
              <a:rPr lang="en-US" sz="2400" dirty="0" smtClean="0">
                <a:solidFill>
                  <a:srgbClr val="7030A0"/>
                </a:solidFill>
              </a:rPr>
              <a:t> en </a:t>
            </a:r>
            <a:r>
              <a:rPr lang="en-US" sz="2400" dirty="0" err="1" smtClean="0">
                <a:solidFill>
                  <a:srgbClr val="7030A0"/>
                </a:solidFill>
              </a:rPr>
              <a:t>una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cancha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cubierta</a:t>
            </a:r>
            <a:r>
              <a:rPr lang="en-US" sz="2400" dirty="0" smtClean="0">
                <a:solidFill>
                  <a:srgbClr val="7030A0"/>
                </a:solidFill>
              </a:rPr>
              <a:t>.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9624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7030A0"/>
                </a:solidFill>
              </a:rPr>
              <a:t>Sí</a:t>
            </a:r>
            <a:r>
              <a:rPr lang="en-US" sz="2400" dirty="0" smtClean="0">
                <a:solidFill>
                  <a:srgbClr val="7030A0"/>
                </a:solidFill>
              </a:rPr>
              <a:t>, me </a:t>
            </a:r>
            <a:r>
              <a:rPr lang="en-US" sz="2400" dirty="0" err="1" smtClean="0">
                <a:solidFill>
                  <a:srgbClr val="7030A0"/>
                </a:solidFill>
              </a:rPr>
              <a:t>gusta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patinar</a:t>
            </a:r>
            <a:r>
              <a:rPr lang="en-US" sz="2400" dirty="0" smtClean="0">
                <a:solidFill>
                  <a:srgbClr val="7030A0"/>
                </a:solidFill>
              </a:rPr>
              <a:t>.</a:t>
            </a:r>
            <a:endParaRPr lang="en-US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21" name="Picture 5" descr="http://4.bp.blogspot.com/_34YwQ79MJOQ/SxPhGRl5NlI/AAAAAAAAByY/Fvxs-uhwvAU/s400/ice-skating-cartoon-thumb682874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DFFB"/>
              </a:clrFrom>
              <a:clrTo>
                <a:srgbClr val="C0D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5400000">
            <a:off x="5465298" y="693273"/>
            <a:ext cx="1413803" cy="1371600"/>
          </a:xfrm>
          <a:prstGeom prst="rect">
            <a:avLst/>
          </a:prstGeom>
          <a:noFill/>
        </p:spPr>
      </p:pic>
      <p:pic>
        <p:nvPicPr>
          <p:cNvPr id="29720" name="Picture 6" descr="http://safe-img01.olx.com.mx/ui/8/09/55/1281899710_114020455_1-VENDO-PATINES-DE-HIELO-USADOS-DAMA-45-zavaleta-12818997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457162"/>
            <a:ext cx="1411642" cy="1048038"/>
          </a:xfrm>
          <a:prstGeom prst="rect">
            <a:avLst/>
          </a:prstGeom>
          <a:noFill/>
        </p:spPr>
      </p:pic>
      <p:pic>
        <p:nvPicPr>
          <p:cNvPr id="29719" name="Picture 10" descr="http://styletips101.com/wp-content/uploads/2010/06/Ic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9260" y="4191000"/>
            <a:ext cx="720090" cy="533400"/>
          </a:xfrm>
          <a:prstGeom prst="rect">
            <a:avLst/>
          </a:prstGeom>
          <a:noFill/>
        </p:spPr>
      </p:pic>
      <p:pic>
        <p:nvPicPr>
          <p:cNvPr id="29718" name="Picture 8" descr="http://www.qmagnets.com/images/wrist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3733800"/>
            <a:ext cx="1295400" cy="1246517"/>
          </a:xfrm>
          <a:prstGeom prst="rect">
            <a:avLst/>
          </a:prstGeom>
          <a:noFill/>
        </p:spPr>
      </p:pic>
      <p:pic>
        <p:nvPicPr>
          <p:cNvPr id="29717" name="il_fi" descr="http://www.coasttocoasttickets.com/images/categories/iceskating_l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638800" y="5334000"/>
            <a:ext cx="1143000" cy="1143000"/>
          </a:xfrm>
          <a:prstGeom prst="rect">
            <a:avLst/>
          </a:prstGeom>
          <a:noFill/>
        </p:spPr>
      </p:pic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304800" y="333345"/>
            <a:ext cx="86709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B. According to Isabella’s letter put the pictures in the correct order..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5181600" y="2955667"/>
            <a:ext cx="3882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Calibri" pitchFamily="34" charset="0"/>
              </a:rPr>
              <a:t>B.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26" name="Rectangle 30"/>
          <p:cNvSpPr>
            <a:spLocks noChangeArrowheads="1"/>
          </p:cNvSpPr>
          <p:nvPr/>
        </p:nvSpPr>
        <p:spPr bwMode="auto">
          <a:xfrm>
            <a:off x="228600" y="3390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4800" y="12192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_________________			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04800" y="2895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_________________			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04800" y="43434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_________________			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81000" y="57150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 _________________			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105400" y="1752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81600" y="4419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105400" y="5638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Conversación</a:t>
            </a:r>
            <a:r>
              <a:rPr lang="en-US" dirty="0" smtClean="0"/>
              <a:t> (5-6 minutes)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went to the ski rink yesterday with your friend. In pairs, one student </a:t>
            </a:r>
            <a:r>
              <a:rPr lang="en-US" b="1" dirty="0" smtClean="0"/>
              <a:t>asks what you did yesterday</a:t>
            </a:r>
            <a:r>
              <a:rPr lang="en-US" dirty="0" smtClean="0"/>
              <a:t>. The other student answers and states </a:t>
            </a:r>
            <a:r>
              <a:rPr lang="en-US" b="1" dirty="0" smtClean="0"/>
              <a:t>three things </a:t>
            </a:r>
            <a:r>
              <a:rPr lang="en-US" dirty="0" smtClean="0"/>
              <a:t>you did at the ski rink. You must use the </a:t>
            </a:r>
            <a:r>
              <a:rPr lang="en-US" b="1" dirty="0" smtClean="0"/>
              <a:t>past tense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1"/>
            <a:ext cx="8229600" cy="2438400"/>
          </a:xfrm>
        </p:spPr>
        <p:txBody>
          <a:bodyPr/>
          <a:lstStyle/>
          <a:p>
            <a:r>
              <a:rPr lang="en-US" dirty="0" smtClean="0"/>
              <a:t>C. Using the Venn Diagram identify the activities that Isabella, her dad and her mom did. Show what they did individually and together.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304800" y="2438400"/>
          <a:ext cx="8305800" cy="4267200"/>
        </p:xfrm>
        <a:graphic>
          <a:graphicData uri="http://schemas.openxmlformats.org/presentationml/2006/ole">
            <p:oleObj spid="_x0000_s1026" name="Slide" r:id="rId3" imgW="3371243" imgH="2526938" progId="PowerPoint.Templat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348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Slide</vt:lpstr>
      <vt:lpstr>Slide 1</vt:lpstr>
      <vt:lpstr>Lean la carta de Isabella en silencio.  ( 4 minutes)</vt:lpstr>
      <vt:lpstr>Ahora, conteste las preguntas  individualmente.</vt:lpstr>
      <vt:lpstr>Comprehension Guide    (12-15) Individualmente, conteste las preguntas con oraciones completas. (Answer the questions in complete sentences.) This activity will be collected after. </vt:lpstr>
      <vt:lpstr>Slide 5</vt:lpstr>
      <vt:lpstr>Slide 6</vt:lpstr>
      <vt:lpstr>Conversación (5-6 minutes)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2012-03-19T15:28:18Z</dcterms:created>
  <dcterms:modified xsi:type="dcterms:W3CDTF">2012-03-19T15:30:23Z</dcterms:modified>
</cp:coreProperties>
</file>